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9" r:id="rId1"/>
  </p:sldMasterIdLst>
  <p:sldIdLst>
    <p:sldId id="256" r:id="rId2"/>
    <p:sldId id="257" r:id="rId3"/>
    <p:sldId id="307" r:id="rId4"/>
    <p:sldId id="305" r:id="rId5"/>
    <p:sldId id="308" r:id="rId6"/>
    <p:sldId id="309" r:id="rId7"/>
    <p:sldId id="259" r:id="rId8"/>
    <p:sldId id="310" r:id="rId9"/>
    <p:sldId id="258" r:id="rId10"/>
    <p:sldId id="265" r:id="rId11"/>
    <p:sldId id="262" r:id="rId12"/>
    <p:sldId id="263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/>
    <p:restoredTop sz="94609"/>
  </p:normalViewPr>
  <p:slideViewPr>
    <p:cSldViewPr snapToGrid="0" snapToObjects="1">
      <p:cViewPr varScale="1">
        <p:scale>
          <a:sx n="120" d="100"/>
          <a:sy n="120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9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6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5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78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1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5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7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4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34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35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B502BDA-CF3E-444E-BC4C-F79DF9FC58B8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63A4F0-8945-744D-AA06-1AF8A633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3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8381-C566-5346-A317-12018F8D0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HESC Morphogenesis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28912-1705-A64E-8EC1-7A3941726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09963"/>
            <a:ext cx="9144000" cy="590024"/>
          </a:xfrm>
        </p:spPr>
        <p:txBody>
          <a:bodyPr>
            <a:normAutofit/>
          </a:bodyPr>
          <a:lstStyle/>
          <a:p>
            <a:r>
              <a:rPr lang="en-US" sz="2800" dirty="0"/>
              <a:t>By Agnes Resto Irizarry</a:t>
            </a:r>
          </a:p>
          <a:p>
            <a:endParaRPr lang="en-US" sz="28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67F30BE-C23F-8349-9211-558FD6183C5B}"/>
              </a:ext>
            </a:extLst>
          </p:cNvPr>
          <p:cNvSpPr txBox="1">
            <a:spLocks/>
          </p:cNvSpPr>
          <p:nvPr/>
        </p:nvSpPr>
        <p:spPr>
          <a:xfrm>
            <a:off x="0" y="5223206"/>
            <a:ext cx="9144000" cy="10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CMPLXSYS 530</a:t>
            </a:r>
          </a:p>
          <a:p>
            <a:r>
              <a:rPr lang="en-US" dirty="0"/>
              <a:t>04/09/2019</a:t>
            </a:r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345B37E-EC99-1448-86A1-1CBBE02575A0}"/>
              </a:ext>
            </a:extLst>
          </p:cNvPr>
          <p:cNvSpPr txBox="1">
            <a:spLocks/>
          </p:cNvSpPr>
          <p:nvPr/>
        </p:nvSpPr>
        <p:spPr>
          <a:xfrm>
            <a:off x="77972" y="4412252"/>
            <a:ext cx="9144000" cy="743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By Agnes M Resto Irizarry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6744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9670-1FB0-064B-8120-0432086A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455342"/>
            <a:ext cx="5937755" cy="66263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62060-DF88-4F42-BC0B-14A947E0F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98" y="1611823"/>
            <a:ext cx="8019404" cy="4608652"/>
          </a:xfrm>
        </p:spPr>
        <p:txBody>
          <a:bodyPr>
            <a:normAutofit/>
          </a:bodyPr>
          <a:lstStyle/>
          <a:p>
            <a:r>
              <a:rPr lang="en-US" sz="2800" dirty="0"/>
              <a:t>Cyst characteristics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rules lead to the formation of rounded cysts?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rules lead to the formation of correct </a:t>
            </a:r>
            <a:r>
              <a:rPr lang="en-US" sz="2800" dirty="0" err="1"/>
              <a:t>apico</a:t>
            </a:r>
            <a:r>
              <a:rPr lang="en-US" sz="2800" dirty="0"/>
              <a:t>-basal polarity?</a:t>
            </a:r>
          </a:p>
          <a:p>
            <a:r>
              <a:rPr lang="en-US" sz="2800" dirty="0"/>
              <a:t>Differentiation</a:t>
            </a:r>
          </a:p>
          <a:p>
            <a:pPr marL="514350" indent="-514350">
              <a:buAutoNum type="arabicPeriod"/>
            </a:pPr>
            <a:r>
              <a:rPr lang="en-US" sz="2800" dirty="0"/>
              <a:t>What rules lead to differentiation at low plating densities and retention of pluripotency at high plating densities? 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310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70FE-E214-0A44-9EAC-327F6F23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1" y="544999"/>
            <a:ext cx="5937755" cy="696572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Run</a:t>
            </a:r>
          </a:p>
        </p:txBody>
      </p:sp>
      <p:pic>
        <p:nvPicPr>
          <p:cNvPr id="4" name="Cyst_Formation.mov">
            <a:hlinkClick r:id="" action="ppaction://media"/>
            <a:extLst>
              <a:ext uri="{FF2B5EF4-FFF2-40B4-BE49-F238E27FC236}">
                <a16:creationId xmlns:a16="http://schemas.microsoft.com/office/drawing/2014/main" id="{1455D598-8705-354C-9EA1-3BD2EBDA6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525" y="1711955"/>
            <a:ext cx="8098949" cy="39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0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DABA6-001B-9244-B63D-22D5FEAF6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495945"/>
            <a:ext cx="5937755" cy="758565"/>
          </a:xfrm>
        </p:spPr>
        <p:txBody>
          <a:bodyPr/>
          <a:lstStyle/>
          <a:p>
            <a:r>
              <a:rPr lang="en-US" dirty="0"/>
              <a:t>Parameter Sweep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588979-7B77-B14E-BDEA-B005ECD6CFB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99830041"/>
              </p:ext>
            </p:extLst>
          </p:nvPr>
        </p:nvGraphicFramePr>
        <p:xfrm>
          <a:off x="1225545" y="1522547"/>
          <a:ext cx="3289306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653">
                  <a:extLst>
                    <a:ext uri="{9D8B030D-6E8A-4147-A177-3AD203B41FA5}">
                      <a16:colId xmlns:a16="http://schemas.microsoft.com/office/drawing/2014/main" val="3836733146"/>
                    </a:ext>
                  </a:extLst>
                </a:gridCol>
                <a:gridCol w="1644653">
                  <a:extLst>
                    <a:ext uri="{9D8B030D-6E8A-4147-A177-3AD203B41FA5}">
                      <a16:colId xmlns:a16="http://schemas.microsoft.com/office/drawing/2014/main" val="317667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 marL="57204" marR="57204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 marL="57204" marR="57204"/>
                </a:tc>
                <a:extLst>
                  <a:ext uri="{0D108BD9-81ED-4DB2-BD59-A6C34878D82A}">
                    <a16:rowId xmlns:a16="http://schemas.microsoft.com/office/drawing/2014/main" val="140580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 Cell Number</a:t>
                      </a:r>
                    </a:p>
                  </a:txBody>
                  <a:tcPr marL="57204" marR="57204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– 100 </a:t>
                      </a:r>
                    </a:p>
                  </a:txBody>
                  <a:tcPr marL="57204" marR="57204"/>
                </a:tc>
                <a:extLst>
                  <a:ext uri="{0D108BD9-81ED-4DB2-BD59-A6C34878D82A}">
                    <a16:rowId xmlns:a16="http://schemas.microsoft.com/office/drawing/2014/main" val="363868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 Size</a:t>
                      </a:r>
                    </a:p>
                  </a:txBody>
                  <a:tcPr marL="57204" marR="57204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1, 1.5, 2.5</a:t>
                      </a:r>
                    </a:p>
                  </a:txBody>
                  <a:tcPr marL="57204" marR="57204"/>
                </a:tc>
                <a:extLst>
                  <a:ext uri="{0D108BD9-81ED-4DB2-BD59-A6C34878D82A}">
                    <a16:rowId xmlns:a16="http://schemas.microsoft.com/office/drawing/2014/main" val="1006672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Max. Divisions</a:t>
                      </a:r>
                    </a:p>
                  </a:txBody>
                  <a:tcPr marL="57204" marR="57204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– 2 </a:t>
                      </a:r>
                    </a:p>
                  </a:txBody>
                  <a:tcPr marL="57204" marR="57204"/>
                </a:tc>
                <a:extLst>
                  <a:ext uri="{0D108BD9-81ED-4DB2-BD59-A6C34878D82A}">
                    <a16:rowId xmlns:a16="http://schemas.microsoft.com/office/drawing/2014/main" val="243792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Matrix Contact for Diff.</a:t>
                      </a:r>
                    </a:p>
                  </a:txBody>
                  <a:tcPr marL="57204" marR="57204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– 5 </a:t>
                      </a:r>
                    </a:p>
                  </a:txBody>
                  <a:tcPr marL="57204" marR="57204"/>
                </a:tc>
                <a:extLst>
                  <a:ext uri="{0D108BD9-81ED-4DB2-BD59-A6C34878D82A}">
                    <a16:rowId xmlns:a16="http://schemas.microsoft.com/office/drawing/2014/main" val="109886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Cycles Matrix Contact</a:t>
                      </a:r>
                    </a:p>
                  </a:txBody>
                  <a:tcPr marL="57204" marR="57204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– 10</a:t>
                      </a:r>
                    </a:p>
                  </a:txBody>
                  <a:tcPr marL="57204" marR="57204"/>
                </a:tc>
                <a:extLst>
                  <a:ext uri="{0D108BD9-81ED-4DB2-BD59-A6C34878D82A}">
                    <a16:rowId xmlns:a16="http://schemas.microsoft.com/office/drawing/2014/main" val="235984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Contacts for Induction</a:t>
                      </a:r>
                    </a:p>
                  </a:txBody>
                  <a:tcPr marL="57204" marR="57204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– 5 </a:t>
                      </a:r>
                    </a:p>
                  </a:txBody>
                  <a:tcPr marL="57204" marR="57204"/>
                </a:tc>
                <a:extLst>
                  <a:ext uri="{0D108BD9-81ED-4DB2-BD59-A6C34878D82A}">
                    <a16:rowId xmlns:a16="http://schemas.microsoft.com/office/drawing/2014/main" val="346072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Cycles for Induction</a:t>
                      </a:r>
                    </a:p>
                  </a:txBody>
                  <a:tcPr marL="57204" marR="57204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– 10 </a:t>
                      </a:r>
                    </a:p>
                  </a:txBody>
                  <a:tcPr marL="57204" marR="57204"/>
                </a:tc>
                <a:extLst>
                  <a:ext uri="{0D108BD9-81ED-4DB2-BD59-A6C34878D82A}">
                    <a16:rowId xmlns:a16="http://schemas.microsoft.com/office/drawing/2014/main" val="4141143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Pluripotent Neigh. Inhibition</a:t>
                      </a:r>
                    </a:p>
                  </a:txBody>
                  <a:tcPr marL="57204" marR="57204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1– 5 </a:t>
                      </a:r>
                    </a:p>
                  </a:txBody>
                  <a:tcPr marL="57204" marR="57204"/>
                </a:tc>
                <a:extLst>
                  <a:ext uri="{0D108BD9-81ED-4DB2-BD59-A6C34878D82A}">
                    <a16:rowId xmlns:a16="http://schemas.microsoft.com/office/drawing/2014/main" val="2367323975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133287-3F7D-DF4A-AF07-5AAAEEC60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28870" cy="2389914"/>
          </a:xfrm>
        </p:spPr>
        <p:txBody>
          <a:bodyPr>
            <a:normAutofit/>
          </a:bodyPr>
          <a:lstStyle/>
          <a:p>
            <a:r>
              <a:rPr lang="en-US" dirty="0"/>
              <a:t>From 240 runs, only 74 had parameter combinations that led to successful morphogenesis, specifically differentiation at low plating densities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51B1-20B7-0448-974B-6A0F92C4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933" y="358288"/>
            <a:ext cx="6679768" cy="1045220"/>
          </a:xfrm>
        </p:spPr>
        <p:txBody>
          <a:bodyPr>
            <a:normAutofit fontScale="90000"/>
          </a:bodyPr>
          <a:lstStyle/>
          <a:p>
            <a:r>
              <a:rPr lang="en-US" dirty="0"/>
              <a:t>Next steps and Outstanding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276A-AA36-B243-B68C-86C720DEE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1066"/>
            <a:ext cx="7886700" cy="4838646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Modify model to obtain retention of pluripotency at high plating densities</a:t>
            </a:r>
          </a:p>
          <a:p>
            <a:r>
              <a:rPr lang="en-US" sz="2800" dirty="0"/>
              <a:t>Inform and validate model with in vitro experiments</a:t>
            </a:r>
          </a:p>
          <a:p>
            <a:r>
              <a:rPr lang="en-US" sz="2800" dirty="0"/>
              <a:t>Important observations to inform the model: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Is there a relationship between polarity and proliferation?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Is there a relationship between differentiation and proliferation?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Does a cell’s receptivity to cues from the local environment depend on its state?</a:t>
            </a:r>
          </a:p>
        </p:txBody>
      </p:sp>
    </p:spTree>
    <p:extLst>
      <p:ext uri="{BB962C8B-B14F-4D97-AF65-F5344CB8AC3E}">
        <p14:creationId xmlns:p14="http://schemas.microsoft.com/office/powerpoint/2010/main" val="121409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42C1-97F2-6D4B-B42E-CB6281B8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598" y="454077"/>
            <a:ext cx="7212776" cy="754791"/>
          </a:xfrm>
        </p:spPr>
        <p:txBody>
          <a:bodyPr>
            <a:normAutofit/>
          </a:bodyPr>
          <a:lstStyle/>
          <a:p>
            <a:r>
              <a:rPr lang="en-US" dirty="0"/>
              <a:t>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8A734-7FAF-DD45-A190-2630E023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102" y="1789113"/>
            <a:ext cx="848779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Human embryonic stem cells (hESCs) can be used for understanding human embryo development and generating cell replacement therapies</a:t>
            </a:r>
          </a:p>
          <a:p>
            <a:r>
              <a:rPr lang="en-US" sz="2400" dirty="0"/>
              <a:t>Traditionally used animal models suffer from inadequate translation to humans</a:t>
            </a:r>
          </a:p>
          <a:p>
            <a:r>
              <a:rPr lang="en-US" sz="2400" dirty="0"/>
              <a:t>Use of fertilized human embryos is controversial</a:t>
            </a:r>
          </a:p>
          <a:p>
            <a:r>
              <a:rPr lang="en-US" sz="2400" dirty="0"/>
              <a:t>hESCs can be used to create in vivo like structures that help to study specific developmental events</a:t>
            </a:r>
          </a:p>
          <a:p>
            <a:r>
              <a:rPr lang="en-US" sz="2400" dirty="0"/>
              <a:t>ABMs can be used to test hypothesis regarding the mechanisms at play in hESC morphogenesis</a:t>
            </a:r>
          </a:p>
        </p:txBody>
      </p:sp>
    </p:spTree>
    <p:extLst>
      <p:ext uri="{BB962C8B-B14F-4D97-AF65-F5344CB8AC3E}">
        <p14:creationId xmlns:p14="http://schemas.microsoft.com/office/powerpoint/2010/main" val="400592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C3A9-3BBC-4344-877F-3C9AF2D39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752" y="260119"/>
            <a:ext cx="6403192" cy="558994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Background and motivation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49FAB5-0973-D343-B84A-C6072048D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268" y="1475702"/>
            <a:ext cx="5937755" cy="3101983"/>
          </a:xfrm>
        </p:spPr>
        <p:txBody>
          <a:bodyPr>
            <a:normAutofit/>
          </a:bodyPr>
          <a:lstStyle/>
          <a:p>
            <a:r>
              <a:rPr lang="en-US" sz="2400" dirty="0"/>
              <a:t>Epithelial cell (EC) morphogenesis</a:t>
            </a:r>
          </a:p>
          <a:p>
            <a:r>
              <a:rPr lang="en-US" sz="2400" dirty="0"/>
              <a:t>Rules based on the need of EC cells to establish different surface contacts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687264-08F1-0A4D-BC6F-75E5F1F6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1" y="2843656"/>
            <a:ext cx="3818707" cy="3778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E3CF8-5698-9841-B31B-E8C2673CD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704" y="1087254"/>
            <a:ext cx="3546028" cy="5381916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CB2C8E55-31B2-EF47-96AA-6DF669E1F00D}"/>
              </a:ext>
            </a:extLst>
          </p:cNvPr>
          <p:cNvSpPr txBox="1">
            <a:spLocks/>
          </p:cNvSpPr>
          <p:nvPr/>
        </p:nvSpPr>
        <p:spPr>
          <a:xfrm>
            <a:off x="4282209" y="6469170"/>
            <a:ext cx="4686298" cy="421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/>
              <a:t>Grant et al. </a:t>
            </a:r>
            <a:r>
              <a:rPr lang="en-US" sz="1300" dirty="0" err="1"/>
              <a:t>PLoS</a:t>
            </a:r>
            <a:r>
              <a:rPr lang="en-US" sz="1300" dirty="0"/>
              <a:t> Computational Biology. 2006</a:t>
            </a:r>
          </a:p>
        </p:txBody>
      </p:sp>
    </p:spTree>
    <p:extLst>
      <p:ext uri="{BB962C8B-B14F-4D97-AF65-F5344CB8AC3E}">
        <p14:creationId xmlns:p14="http://schemas.microsoft.com/office/powerpoint/2010/main" val="408200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633E3D-9F65-C644-88F9-92F785FE6D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1322" b="25089"/>
          <a:stretch/>
        </p:blipFill>
        <p:spPr>
          <a:xfrm>
            <a:off x="1018538" y="2313917"/>
            <a:ext cx="7593608" cy="4077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CF6B9-19CC-824E-98DA-5824721D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538" y="466808"/>
            <a:ext cx="7106924" cy="695423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Background and Motivation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6F1FD2-9959-3345-A787-27D247B904B3}"/>
              </a:ext>
            </a:extLst>
          </p:cNvPr>
          <p:cNvSpPr txBox="1">
            <a:spLocks/>
          </p:cNvSpPr>
          <p:nvPr/>
        </p:nvSpPr>
        <p:spPr>
          <a:xfrm>
            <a:off x="169235" y="1666792"/>
            <a:ext cx="103632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251301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97021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342741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88461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Post-implantation amniotic sac embryoid (PASE)  </a:t>
            </a:r>
          </a:p>
          <a:p>
            <a:endParaRPr lang="en-US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73C7C-B24E-5E4A-9003-56B5A5075286}"/>
              </a:ext>
            </a:extLst>
          </p:cNvPr>
          <p:cNvSpPr txBox="1"/>
          <p:nvPr/>
        </p:nvSpPr>
        <p:spPr>
          <a:xfrm>
            <a:off x="5733617" y="6456780"/>
            <a:ext cx="3301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+mj-lt"/>
              </a:rPr>
              <a:t>Yue et al. Nature Communications. 2017</a:t>
            </a:r>
          </a:p>
        </p:txBody>
      </p:sp>
    </p:spTree>
    <p:extLst>
      <p:ext uri="{BB962C8B-B14F-4D97-AF65-F5344CB8AC3E}">
        <p14:creationId xmlns:p14="http://schemas.microsoft.com/office/powerpoint/2010/main" val="70737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1834-F187-3340-BC7C-BBEEA7A3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437748"/>
            <a:ext cx="5937755" cy="802115"/>
          </a:xfrm>
        </p:spPr>
        <p:txBody>
          <a:bodyPr>
            <a:normAutofit/>
          </a:bodyPr>
          <a:lstStyle/>
          <a:p>
            <a:r>
              <a:rPr lang="en-US" dirty="0"/>
              <a:t>Model Design: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211FC-803E-944B-A57D-094A31823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510" y="1843715"/>
            <a:ext cx="4943675" cy="477719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/>
              <a:t>Attributes: </a:t>
            </a:r>
          </a:p>
          <a:p>
            <a:r>
              <a:rPr lang="en-US" sz="3200" dirty="0"/>
              <a:t>neighborhood </a:t>
            </a:r>
          </a:p>
          <a:p>
            <a:r>
              <a:rPr lang="en-US" sz="3200" dirty="0"/>
              <a:t>number of maximum divisions</a:t>
            </a:r>
          </a:p>
          <a:p>
            <a:r>
              <a:rPr lang="en-US" sz="3200" dirty="0"/>
              <a:t>time in contact with matrix</a:t>
            </a:r>
          </a:p>
          <a:p>
            <a:r>
              <a:rPr lang="en-US" sz="3200" dirty="0"/>
              <a:t>time in contact with differentiated cells</a:t>
            </a:r>
          </a:p>
          <a:p>
            <a:r>
              <a:rPr lang="en-US" sz="3200" dirty="0"/>
              <a:t>differentiated/pluripotent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3509-E986-6A40-BEA3-31C50A30B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2185" y="1825625"/>
            <a:ext cx="4602931" cy="477719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/>
              <a:t>Methods: </a:t>
            </a:r>
          </a:p>
          <a:p>
            <a:r>
              <a:rPr lang="en-US" sz="3200" dirty="0"/>
              <a:t>divide</a:t>
            </a:r>
          </a:p>
          <a:p>
            <a:r>
              <a:rPr lang="en-US" sz="3200" dirty="0"/>
              <a:t>die</a:t>
            </a:r>
          </a:p>
          <a:p>
            <a:r>
              <a:rPr lang="en-US" sz="3200" dirty="0"/>
              <a:t>move</a:t>
            </a:r>
          </a:p>
          <a:p>
            <a:r>
              <a:rPr lang="en-US" sz="3200" dirty="0"/>
              <a:t>polarize</a:t>
            </a:r>
          </a:p>
          <a:p>
            <a:r>
              <a:rPr lang="en-US" sz="3200" dirty="0"/>
              <a:t>produce matrix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246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1834-F187-3340-BC7C-BBEEA7A3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437748"/>
            <a:ext cx="5937755" cy="802115"/>
          </a:xfrm>
        </p:spPr>
        <p:txBody>
          <a:bodyPr>
            <a:normAutofit/>
          </a:bodyPr>
          <a:lstStyle/>
          <a:p>
            <a:r>
              <a:rPr lang="en-US" dirty="0"/>
              <a:t>Model Design: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211FC-803E-944B-A57D-094A31823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732" y="1643058"/>
            <a:ext cx="8452534" cy="477719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/>
              <a:t>Environment contains matrix</a:t>
            </a:r>
          </a:p>
          <a:p>
            <a:pPr>
              <a:buFont typeface="Wingdings" pitchFamily="2" charset="2"/>
              <a:buChar char="Ø"/>
            </a:pPr>
            <a:r>
              <a:rPr lang="en-US" sz="3200" dirty="0"/>
              <a:t>Cells and matrix are constrained to a hexagonal grid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2A589-3709-DB47-9495-53BD1031C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93" y="3467508"/>
            <a:ext cx="4325811" cy="29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8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D64A-99AA-FF4A-99E9-719E73FD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29" y="315026"/>
            <a:ext cx="8185741" cy="785353"/>
          </a:xfrm>
        </p:spPr>
        <p:txBody>
          <a:bodyPr>
            <a:normAutofit/>
          </a:bodyPr>
          <a:lstStyle/>
          <a:p>
            <a:r>
              <a:rPr lang="en-US" dirty="0"/>
              <a:t>Model Design: Setup and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86AF-C309-E441-88A6-D82763EBC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2232"/>
            <a:ext cx="7886700" cy="502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input: initial number of cells in the system/cluster size, maximum number of divisions per cell, differentiation rules</a:t>
            </a:r>
          </a:p>
          <a:p>
            <a:pPr marL="0" indent="0">
              <a:buNone/>
            </a:pPr>
            <a:r>
              <a:rPr lang="en-US" dirty="0"/>
              <a:t>Schedule: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Cells check their state with regards to differentiation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Cells check their neighbors and take an action (die, move, divide, consume matrix)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Cells update their neighborhood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If the system has reached steady state: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Patches establish their neighborhood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Lumen is created in the cavities of cysts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Walkers are created and give unique IDs to lumen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Lumen pass on their IDs to the cells in the cyst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If all the cells in the system have group-ids the model stops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1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D64A-99AA-FF4A-99E9-719E73FD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29" y="315026"/>
            <a:ext cx="8185741" cy="785353"/>
          </a:xfrm>
        </p:spPr>
        <p:txBody>
          <a:bodyPr>
            <a:normAutofit/>
          </a:bodyPr>
          <a:lstStyle/>
          <a:p>
            <a:r>
              <a:rPr lang="en-US" dirty="0"/>
              <a:t>Model Design: Setup and Schedule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94DE03-6C9A-0047-97FA-8864BF6EF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111" y="1326366"/>
            <a:ext cx="6683778" cy="52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1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21C6-111C-5342-B661-270CD702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4479"/>
            <a:ext cx="7886700" cy="765901"/>
          </a:xfrm>
        </p:spPr>
        <p:txBody>
          <a:bodyPr/>
          <a:lstStyle/>
          <a:p>
            <a:r>
              <a:rPr lang="en-US" dirty="0"/>
              <a:t>Model Design: STEP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66B4BE0-852C-AE4B-B558-68629B09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" y="1541582"/>
            <a:ext cx="8763990" cy="49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7932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{B82BDFEA-EE03-9346-AAB9-BA348DAA5500}tf10001120</Template>
  <TotalTime>2555</TotalTime>
  <Words>494</Words>
  <Application>Microsoft Macintosh PowerPoint</Application>
  <PresentationFormat>On-screen Show (4:3)</PresentationFormat>
  <Paragraphs>82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Gill Sans MT</vt:lpstr>
      <vt:lpstr>Wingdings</vt:lpstr>
      <vt:lpstr>Parcel</vt:lpstr>
      <vt:lpstr>HESC Morphogenesis</vt:lpstr>
      <vt:lpstr>Background and Motivation</vt:lpstr>
      <vt:lpstr>Background and motivation</vt:lpstr>
      <vt:lpstr>Background and Motivation</vt:lpstr>
      <vt:lpstr>Model Design: Agents</vt:lpstr>
      <vt:lpstr>Model Design: Environment</vt:lpstr>
      <vt:lpstr>Model Design: Setup and Schedule</vt:lpstr>
      <vt:lpstr>Model Design: Setup and Schedule</vt:lpstr>
      <vt:lpstr>Model Design: STEP</vt:lpstr>
      <vt:lpstr>Model Calibration</vt:lpstr>
      <vt:lpstr>Model Run</vt:lpstr>
      <vt:lpstr>Parameter Sweep</vt:lpstr>
      <vt:lpstr>Next steps and Outstanding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hESC Morphogenesis</dc:title>
  <dc:creator>Resto, Agnes</dc:creator>
  <cp:lastModifiedBy>Resto, Agnes</cp:lastModifiedBy>
  <cp:revision>40</cp:revision>
  <dcterms:created xsi:type="dcterms:W3CDTF">2019-04-03T17:06:14Z</dcterms:created>
  <dcterms:modified xsi:type="dcterms:W3CDTF">2019-04-10T15:05:09Z</dcterms:modified>
</cp:coreProperties>
</file>